
<file path=[Content_Types].xml><?xml version="1.0" encoding="utf-8"?>
<Types xmlns="http://schemas.openxmlformats.org/package/2006/content-types">
  <Default Extension="bin" ContentType="application/vnd.ms-office.activeX"/>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13"/>
  </p:notesMasterIdLst>
  <p:sldIdLst>
    <p:sldId id="256" r:id="rId2"/>
    <p:sldId id="259" r:id="rId3"/>
    <p:sldId id="257" r:id="rId4"/>
    <p:sldId id="258" r:id="rId5"/>
    <p:sldId id="260" r:id="rId6"/>
    <p:sldId id="261" r:id="rId7"/>
    <p:sldId id="262" r:id="rId8"/>
    <p:sldId id="263" r:id="rId9"/>
    <p:sldId id="264" r:id="rId10"/>
    <p:sldId id="265" r:id="rId11"/>
    <p:sldId id="26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74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5A5F7E-5C40-41A0-BB25-E8FD1D3DFE86}" type="datetimeFigureOut">
              <a:rPr lang="en-US" smtClean="0"/>
              <a:t>9/24/2011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730531-7160-4760-8D26-D8ACA29C4184}" type="slidenum">
              <a:rPr lang="en-US" smtClean="0"/>
              <a:t>‹#›</a:t>
            </a:fld>
            <a:endParaRPr lang="en-US"/>
          </a:p>
        </p:txBody>
      </p:sp>
    </p:spTree>
    <p:extLst>
      <p:ext uri="{BB962C8B-B14F-4D97-AF65-F5344CB8AC3E}">
        <p14:creationId xmlns:p14="http://schemas.microsoft.com/office/powerpoint/2010/main" val="6347099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http://old.cast.org/tesmm/example2_3/brain.htm</a:t>
            </a:r>
            <a:endParaRPr lang="en-US" dirty="0"/>
          </a:p>
        </p:txBody>
      </p:sp>
      <p:sp>
        <p:nvSpPr>
          <p:cNvPr id="4" name="Slide Number Placeholder 3"/>
          <p:cNvSpPr>
            <a:spLocks noGrp="1"/>
          </p:cNvSpPr>
          <p:nvPr>
            <p:ph type="sldNum" sz="quarter" idx="10"/>
          </p:nvPr>
        </p:nvSpPr>
        <p:spPr/>
        <p:txBody>
          <a:bodyPr/>
          <a:lstStyle/>
          <a:p>
            <a:fld id="{31730531-7160-4760-8D26-D8ACA29C4184}" type="slidenum">
              <a:rPr lang="en-US" smtClean="0"/>
              <a:t>4</a:t>
            </a:fld>
            <a:endParaRPr lang="en-US"/>
          </a:p>
        </p:txBody>
      </p:sp>
    </p:spTree>
    <p:extLst>
      <p:ext uri="{BB962C8B-B14F-4D97-AF65-F5344CB8AC3E}">
        <p14:creationId xmlns:p14="http://schemas.microsoft.com/office/powerpoint/2010/main" val="1194474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59CE82-4055-4BA1-8B74-4BE0A51A36C1}" type="datetimeFigureOut">
              <a:rPr lang="en-US" smtClean="0"/>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65209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59CE82-4055-4BA1-8B74-4BE0A51A36C1}" type="datetimeFigureOut">
              <a:rPr lang="en-US" smtClean="0"/>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1594804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59CE82-4055-4BA1-8B74-4BE0A51A36C1}" type="datetimeFigureOut">
              <a:rPr lang="en-US" smtClean="0"/>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3441590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59CE82-4055-4BA1-8B74-4BE0A51A36C1}" type="datetimeFigureOut">
              <a:rPr lang="en-US" smtClean="0"/>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294623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59CE82-4055-4BA1-8B74-4BE0A51A36C1}" type="datetimeFigureOut">
              <a:rPr lang="en-US" smtClean="0"/>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4163684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59CE82-4055-4BA1-8B74-4BE0A51A36C1}" type="datetimeFigureOut">
              <a:rPr lang="en-US" smtClean="0"/>
              <a:t>9/24/2011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1211273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59CE82-4055-4BA1-8B74-4BE0A51A36C1}" type="datetimeFigureOut">
              <a:rPr lang="en-US" smtClean="0"/>
              <a:t>9/24/2011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26148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59CE82-4055-4BA1-8B74-4BE0A51A36C1}" type="datetimeFigureOut">
              <a:rPr lang="en-US" smtClean="0"/>
              <a:t>9/24/2011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183488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59CE82-4055-4BA1-8B74-4BE0A51A36C1}" type="datetimeFigureOut">
              <a:rPr lang="en-US" smtClean="0"/>
              <a:t>9/24/2011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4153545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59CE82-4055-4BA1-8B74-4BE0A51A36C1}" type="datetimeFigureOut">
              <a:rPr lang="en-US" smtClean="0"/>
              <a:t>9/24/2011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1607458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59CE82-4055-4BA1-8B74-4BE0A51A36C1}" type="datetimeFigureOut">
              <a:rPr lang="en-US" smtClean="0"/>
              <a:t>9/24/2011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DE48F7-CC28-4BA2-A559-420D9604BB7E}" type="slidenum">
              <a:rPr lang="en-US" smtClean="0"/>
              <a:t>‹#›</a:t>
            </a:fld>
            <a:endParaRPr lang="en-US"/>
          </a:p>
        </p:txBody>
      </p:sp>
    </p:spTree>
    <p:extLst>
      <p:ext uri="{BB962C8B-B14F-4D97-AF65-F5344CB8AC3E}">
        <p14:creationId xmlns:p14="http://schemas.microsoft.com/office/powerpoint/2010/main" val="3156974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9CE82-4055-4BA1-8B74-4BE0A51A36C1}" type="datetimeFigureOut">
              <a:rPr lang="en-US" smtClean="0"/>
              <a:t>9/24/2011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E48F7-CC28-4BA2-A559-420D9604BB7E}" type="slidenum">
              <a:rPr lang="en-US" smtClean="0"/>
              <a:t>‹#›</a:t>
            </a:fld>
            <a:endParaRPr lang="en-US"/>
          </a:p>
        </p:txBody>
      </p:sp>
    </p:spTree>
    <p:extLst>
      <p:ext uri="{BB962C8B-B14F-4D97-AF65-F5344CB8AC3E}">
        <p14:creationId xmlns:p14="http://schemas.microsoft.com/office/powerpoint/2010/main" val="3205189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cast.org/teachingeverystudent/sitewide/longdescriptions.cfm?ld_id=7"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slideLayout" Target="../slideLayouts/slideLayout2.xml"/><Relationship Id="rId7" Type="http://schemas.openxmlformats.org/officeDocument/2006/relationships/image" Target="../media/image7.gif"/><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Brain Research &amp; Learning Differences</a:t>
            </a:r>
            <a:endParaRPr lang="en-US"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888828620"/>
              </p:ext>
            </p:extLst>
          </p:nvPr>
        </p:nvGraphicFramePr>
        <p:xfrm>
          <a:off x="6019800" y="1627188"/>
          <a:ext cx="2743200" cy="4472940"/>
        </p:xfrm>
        <a:graphic>
          <a:graphicData uri="http://schemas.openxmlformats.org/drawingml/2006/table">
            <a:tbl>
              <a:tblPr/>
              <a:tblGrid>
                <a:gridCol w="2743200"/>
              </a:tblGrid>
              <a:tr h="280395">
                <a:tc>
                  <a:txBody>
                    <a:bodyPr/>
                    <a:lstStyle/>
                    <a:p>
                      <a:endParaRPr lang="en-US" dirty="0"/>
                    </a:p>
                  </a:txBody>
                  <a:tcPr>
                    <a:lnL>
                      <a:noFill/>
                    </a:lnL>
                    <a:lnR>
                      <a:noFill/>
                    </a:lnR>
                    <a:lnT>
                      <a:noFill/>
                    </a:lnT>
                    <a:lnB>
                      <a:noFill/>
                    </a:lnB>
                    <a:solidFill>
                      <a:srgbClr val="FFFFFF"/>
                    </a:solidFill>
                  </a:tcPr>
                </a:tc>
              </a:tr>
              <a:tr h="210296">
                <a:tc>
                  <a:txBody>
                    <a:bodyPr/>
                    <a:lstStyle/>
                    <a:p>
                      <a:endParaRPr lang="en-US"/>
                    </a:p>
                  </a:txBody>
                  <a:tcPr marL="0" marR="0" marT="0" marB="0">
                    <a:lnL>
                      <a:noFill/>
                    </a:lnL>
                    <a:lnR>
                      <a:noFill/>
                    </a:lnR>
                    <a:lnT>
                      <a:noFill/>
                    </a:lnT>
                    <a:lnB>
                      <a:noFill/>
                    </a:lnB>
                    <a:solidFill>
                      <a:srgbClr val="FFFFFF"/>
                    </a:solidFill>
                  </a:tcPr>
                </a:tc>
              </a:tr>
              <a:tr h="283316">
                <a:tc>
                  <a:txBody>
                    <a:bodyPr/>
                    <a:lstStyle/>
                    <a:p>
                      <a:endParaRPr lang="en-US"/>
                    </a:p>
                  </a:txBody>
                  <a:tcPr marL="47625" marR="47625" marT="47625" marB="47625">
                    <a:lnL>
                      <a:noFill/>
                    </a:lnL>
                    <a:lnR>
                      <a:noFill/>
                    </a:lnR>
                    <a:lnT>
                      <a:noFill/>
                    </a:lnT>
                    <a:lnB>
                      <a:noFill/>
                    </a:lnB>
                    <a:solidFill>
                      <a:srgbClr val="FFFFFF"/>
                    </a:solidFill>
                  </a:tcPr>
                </a:tc>
              </a:tr>
              <a:tr h="283316">
                <a:tc>
                  <a:txBody>
                    <a:bodyPr/>
                    <a:lstStyle/>
                    <a:p>
                      <a:endParaRPr lang="en-US"/>
                    </a:p>
                  </a:txBody>
                  <a:tcPr marL="47625" marR="47625" marT="47625" marB="47625">
                    <a:lnL>
                      <a:noFill/>
                    </a:lnL>
                    <a:lnR>
                      <a:noFill/>
                    </a:lnR>
                    <a:lnT>
                      <a:noFill/>
                    </a:lnT>
                    <a:lnB>
                      <a:noFill/>
                    </a:lnB>
                    <a:solidFill>
                      <a:srgbClr val="FFFFFF"/>
                    </a:solidFill>
                  </a:tcPr>
                </a:tc>
              </a:tr>
              <a:tr h="224900">
                <a:tc>
                  <a:txBody>
                    <a:bodyPr/>
                    <a:lstStyle/>
                    <a:p>
                      <a:endParaRPr lang="en-US" dirty="0"/>
                    </a:p>
                  </a:txBody>
                  <a:tcPr marL="9525" marR="9525" marT="9525" marB="9525" anchor="ctr">
                    <a:lnL>
                      <a:noFill/>
                    </a:lnL>
                    <a:lnR>
                      <a:noFill/>
                    </a:lnR>
                    <a:lnT>
                      <a:noFill/>
                    </a:lnT>
                    <a:lnB>
                      <a:noFill/>
                    </a:lnB>
                    <a:solidFill>
                      <a:srgbClr val="333333"/>
                    </a:solidFill>
                  </a:tcPr>
                </a:tc>
              </a:tr>
              <a:tr h="435197">
                <a:tc>
                  <a:txBody>
                    <a:bodyPr/>
                    <a:lstStyle/>
                    <a:p>
                      <a:pPr algn="ctr"/>
                      <a:r>
                        <a:rPr lang="en-US"/>
                        <a:t/>
                      </a:r>
                      <a:br>
                        <a:rPr lang="en-US"/>
                      </a:br>
                      <a:r>
                        <a:rPr lang="en-US">
                          <a:hlinkClick r:id="rId2" tooltip="Long description"/>
                        </a:rPr>
                        <a:t>d</a:t>
                      </a:r>
                      <a:r>
                        <a:rPr lang="en-US"/>
                        <a:t> </a:t>
                      </a:r>
                    </a:p>
                  </a:txBody>
                  <a:tcPr marL="9525" marR="9525" marT="9525" marB="9525" anchor="ctr">
                    <a:lnL>
                      <a:noFill/>
                    </a:lnL>
                    <a:lnR>
                      <a:noFill/>
                    </a:lnR>
                    <a:lnT>
                      <a:noFill/>
                    </a:lnT>
                    <a:lnB>
                      <a:noFill/>
                    </a:lnB>
                    <a:solidFill>
                      <a:srgbClr val="FFFFFF"/>
                    </a:solidFill>
                  </a:tcPr>
                </a:tc>
              </a:tr>
              <a:tr h="645493">
                <a:tc>
                  <a:txBody>
                    <a:bodyPr/>
                    <a:lstStyle/>
                    <a:p>
                      <a:pPr algn="ctr"/>
                      <a:r>
                        <a:rPr lang="en-US" b="1"/>
                        <a:t>- Figure 2.5 -</a:t>
                      </a:r>
                      <a:br>
                        <a:rPr lang="en-US" b="1"/>
                      </a:br>
                      <a:r>
                        <a:rPr lang="en-US" b="1"/>
                        <a:t>Another Look at The "Unexpected Visitor"</a:t>
                      </a:r>
                      <a:r>
                        <a:rPr lang="en-US"/>
                        <a:t> </a:t>
                      </a:r>
                    </a:p>
                  </a:txBody>
                  <a:tcPr marL="9525" marR="9525" marT="9525" marB="9525" anchor="ctr">
                    <a:lnL>
                      <a:noFill/>
                    </a:lnL>
                    <a:lnR>
                      <a:noFill/>
                    </a:lnR>
                    <a:lnT>
                      <a:noFill/>
                    </a:lnT>
                    <a:lnB>
                      <a:noFill/>
                    </a:lnB>
                    <a:solidFill>
                      <a:srgbClr val="FFFFFF"/>
                    </a:solidFill>
                  </a:tcPr>
                </a:tc>
              </a:tr>
              <a:tr h="1066086">
                <a:tc>
                  <a:txBody>
                    <a:bodyPr/>
                    <a:lstStyle/>
                    <a:p>
                      <a:r>
                        <a:rPr lang="en-US" dirty="0"/>
                        <a:t>Reprinted by permission of the publisher from </a:t>
                      </a:r>
                      <a:r>
                        <a:rPr lang="en-US" i="1" dirty="0"/>
                        <a:t>Eye Movements and Vision</a:t>
                      </a:r>
                      <a:r>
                        <a:rPr lang="en-US" dirty="0"/>
                        <a:t> by Alfred L. </a:t>
                      </a:r>
                      <a:r>
                        <a:rPr lang="en-US" dirty="0" err="1"/>
                        <a:t>Yarbus</a:t>
                      </a:r>
                      <a:r>
                        <a:rPr lang="en-US" dirty="0"/>
                        <a:t> � 1967 by </a:t>
                      </a:r>
                      <a:r>
                        <a:rPr lang="en-US" dirty="0" err="1"/>
                        <a:t>Plentum</a:t>
                      </a:r>
                      <a:r>
                        <a:rPr lang="en-US" dirty="0"/>
                        <a:t> Publishers, Inc.</a:t>
                      </a:r>
                    </a:p>
                  </a:txBody>
                  <a:tcPr marL="9525" marR="9525" marT="9525" marB="9525" anchor="ctr">
                    <a:lnL>
                      <a:noFill/>
                    </a:lnL>
                    <a:lnR>
                      <a:noFill/>
                    </a:lnR>
                    <a:lnT>
                      <a:noFill/>
                    </a:lnT>
                    <a:lnB>
                      <a:noFill/>
                    </a:lnB>
                    <a:solidFill>
                      <a:srgbClr val="FFFFFF"/>
                    </a:solidFill>
                  </a:tcPr>
                </a:tc>
              </a:tr>
            </a:tbl>
          </a:graphicData>
        </a:graphic>
      </p:graphicFrame>
      <p:pic>
        <p:nvPicPr>
          <p:cNvPr id="4097" name="Picture 1" descr="Painting entitled The Unexpected Visi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27188"/>
            <a:ext cx="4661207" cy="4164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7543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 for Teachers</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Each learner is different and has his/her own strengths and weaknesses</a:t>
            </a:r>
          </a:p>
          <a:p>
            <a:r>
              <a:rPr lang="en-US" dirty="0" smtClean="0"/>
              <a:t>How can we effectively acknowledge the different needs of the students?</a:t>
            </a:r>
          </a:p>
          <a:p>
            <a:r>
              <a:rPr lang="en-US" dirty="0" smtClean="0"/>
              <a:t>Explore the strengths and weaknesses of the students and create a classroom learning profile to foster student success </a:t>
            </a:r>
            <a:endParaRPr lang="en-US" dirty="0"/>
          </a:p>
        </p:txBody>
      </p:sp>
      <p:sp>
        <p:nvSpPr>
          <p:cNvPr id="4" name="Content Placeholder 3"/>
          <p:cNvSpPr>
            <a:spLocks noGrp="1"/>
          </p:cNvSpPr>
          <p:nvPr>
            <p:ph sz="half" idx="2"/>
          </p:nvPr>
        </p:nvSpPr>
        <p:spPr/>
        <p:txBody>
          <a:bodyPr>
            <a:normAutofit fontScale="92500" lnSpcReduction="20000"/>
          </a:bodyPr>
          <a:lstStyle/>
          <a:p>
            <a:endParaRPr lang="en-US"/>
          </a:p>
        </p:txBody>
      </p:sp>
      <p:pic>
        <p:nvPicPr>
          <p:cNvPr id="4098" name="Picture 2" descr="C:\Users\Louisa\AppData\Local\Microsoft\Windows\Temporary Internet Files\Content.IE5\0A98TP0C\MP90043951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4385" y="2057400"/>
            <a:ext cx="4679615"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8830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949975010"/>
              </p:ext>
            </p:extLst>
          </p:nvPr>
        </p:nvGraphicFramePr>
        <p:xfrm>
          <a:off x="457200" y="2400300"/>
          <a:ext cx="8229600" cy="3840480"/>
        </p:xfrm>
        <a:graphic>
          <a:graphicData uri="http://schemas.openxmlformats.org/drawingml/2006/table">
            <a:tbl>
              <a:tblPr firstRow="1" firstCol="1" lastRow="1" lastCol="1" bandRow="1" bandCol="1">
                <a:tableStyleId>{5C22544A-7EE6-4342-B048-85BDC9FD1C3A}</a:tableStyleId>
              </a:tblPr>
              <a:tblGrid>
                <a:gridCol w="1296421"/>
                <a:gridCol w="2203581"/>
                <a:gridCol w="2649644"/>
                <a:gridCol w="2079954"/>
              </a:tblGrid>
              <a:tr h="362139">
                <a:tc>
                  <a:txBody>
                    <a:bodyPr/>
                    <a:lstStyle/>
                    <a:p>
                      <a:pPr marL="0" marR="0" algn="ctr">
                        <a:spcBef>
                          <a:spcPts val="0"/>
                        </a:spcBef>
                        <a:spcAft>
                          <a:spcPts val="0"/>
                        </a:spcAft>
                      </a:pPr>
                      <a:r>
                        <a:rPr lang="en-US" sz="1200" strike="sngStrike">
                          <a:effectLst/>
                        </a:rPr>
                        <a:t>NETWORK</a:t>
                      </a:r>
                      <a:r>
                        <a:rPr lang="en-US" sz="1200" u="sng">
                          <a:effectLst/>
                        </a:rPr>
                        <a:t>Network</a:t>
                      </a:r>
                      <a:endParaRPr lang="en-US" sz="1200">
                        <a:effectLst/>
                        <a:latin typeface="Times"/>
                        <a:ea typeface="Times"/>
                        <a:cs typeface="Times New Roman"/>
                      </a:endParaRPr>
                    </a:p>
                  </a:txBody>
                  <a:tcPr marL="67901" marR="67901" marT="0" marB="0"/>
                </a:tc>
                <a:tc>
                  <a:txBody>
                    <a:bodyPr/>
                    <a:lstStyle/>
                    <a:p>
                      <a:pPr marL="0" marR="0" algn="ctr">
                        <a:spcBef>
                          <a:spcPts val="0"/>
                        </a:spcBef>
                        <a:spcAft>
                          <a:spcPts val="0"/>
                        </a:spcAft>
                      </a:pPr>
                      <a:r>
                        <a:rPr lang="en-US" sz="1200">
                          <a:effectLst/>
                        </a:rPr>
                        <a:t>Students—</a:t>
                      </a:r>
                      <a:r>
                        <a:rPr lang="en-US" sz="1200" u="sng">
                          <a:effectLst/>
                        </a:rPr>
                        <a:t/>
                      </a:r>
                      <a:br>
                        <a:rPr lang="en-US" sz="1200" u="sng">
                          <a:effectLst/>
                        </a:rPr>
                      </a:br>
                      <a:r>
                        <a:rPr lang="en-US" sz="1200">
                          <a:effectLst/>
                        </a:rPr>
                        <a:t>Strengths</a:t>
                      </a:r>
                      <a:endParaRPr lang="en-US" sz="1200">
                        <a:effectLst/>
                        <a:latin typeface="Times"/>
                        <a:ea typeface="Times"/>
                        <a:cs typeface="Times New Roman"/>
                      </a:endParaRPr>
                    </a:p>
                  </a:txBody>
                  <a:tcPr marL="67901" marR="67901" marT="0" marB="0"/>
                </a:tc>
                <a:tc>
                  <a:txBody>
                    <a:bodyPr/>
                    <a:lstStyle/>
                    <a:p>
                      <a:pPr marL="0" marR="0" algn="ctr">
                        <a:spcBef>
                          <a:spcPts val="0"/>
                        </a:spcBef>
                        <a:spcAft>
                          <a:spcPts val="0"/>
                        </a:spcAft>
                      </a:pPr>
                      <a:r>
                        <a:rPr lang="en-US" sz="1200">
                          <a:effectLst/>
                        </a:rPr>
                        <a:t>Students—</a:t>
                      </a:r>
                      <a:r>
                        <a:rPr lang="en-US" sz="1200" u="sng">
                          <a:effectLst/>
                        </a:rPr>
                        <a:t/>
                      </a:r>
                      <a:br>
                        <a:rPr lang="en-US" sz="1200" u="sng">
                          <a:effectLst/>
                        </a:rPr>
                      </a:br>
                      <a:r>
                        <a:rPr lang="en-US" sz="1200">
                          <a:effectLst/>
                        </a:rPr>
                        <a:t>Weaknesses</a:t>
                      </a:r>
                      <a:endParaRPr lang="en-US" sz="1200">
                        <a:effectLst/>
                        <a:latin typeface="Times"/>
                        <a:ea typeface="Times"/>
                        <a:cs typeface="Times New Roman"/>
                      </a:endParaRPr>
                    </a:p>
                  </a:txBody>
                  <a:tcPr marL="67901" marR="67901" marT="0" marB="0"/>
                </a:tc>
                <a:tc>
                  <a:txBody>
                    <a:bodyPr/>
                    <a:lstStyle/>
                    <a:p>
                      <a:pPr marL="0" marR="0" algn="ctr">
                        <a:spcBef>
                          <a:spcPts val="0"/>
                        </a:spcBef>
                        <a:spcAft>
                          <a:spcPts val="0"/>
                        </a:spcAft>
                      </a:pPr>
                      <a:r>
                        <a:rPr lang="en-US" sz="1200">
                          <a:effectLst/>
                        </a:rPr>
                        <a:t>Students—Preferences/Interests</a:t>
                      </a:r>
                      <a:endParaRPr lang="en-US" sz="1200">
                        <a:effectLst/>
                        <a:latin typeface="Times"/>
                        <a:ea typeface="Times"/>
                        <a:cs typeface="Times New Roman"/>
                      </a:endParaRPr>
                    </a:p>
                  </a:txBody>
                  <a:tcPr marL="67901" marR="67901" marT="0" marB="0"/>
                </a:tc>
              </a:tr>
              <a:tr h="1267485">
                <a:tc>
                  <a:txBody>
                    <a:bodyPr/>
                    <a:lstStyle/>
                    <a:p>
                      <a:pPr marL="0" marR="0" algn="ctr">
                        <a:spcBef>
                          <a:spcPts val="0"/>
                        </a:spcBef>
                        <a:spcAft>
                          <a:spcPts val="0"/>
                        </a:spcAft>
                      </a:pPr>
                      <a:r>
                        <a:rPr lang="en-US" sz="1000" kern="0">
                          <a:effectLst/>
                        </a:rPr>
                        <a:t>Recognition</a:t>
                      </a:r>
                    </a:p>
                    <a:p>
                      <a:pPr marL="0" marR="0" algn="ctr">
                        <a:spcBef>
                          <a:spcPts val="0"/>
                        </a:spcBef>
                        <a:spcAft>
                          <a:spcPts val="0"/>
                        </a:spcAft>
                      </a:pPr>
                      <a:r>
                        <a:rPr lang="en-US" sz="1200">
                          <a:effectLst/>
                        </a:rPr>
                        <a:t>(Learning “what”)</a:t>
                      </a:r>
                    </a:p>
                    <a:p>
                      <a:pPr marL="0" marR="0" algn="ctr">
                        <a:spcBef>
                          <a:spcPts val="0"/>
                        </a:spcBef>
                        <a:spcAft>
                          <a:spcPts val="0"/>
                        </a:spcAft>
                      </a:pPr>
                      <a:r>
                        <a:rPr lang="en-US" sz="1200">
                          <a:effectLst/>
                        </a:rPr>
                        <a:t> </a:t>
                      </a:r>
                      <a:endParaRPr lang="en-US" sz="1200">
                        <a:effectLst/>
                        <a:latin typeface="Times"/>
                        <a:ea typeface="Times"/>
                        <a:cs typeface="Times New Roman"/>
                      </a:endParaRPr>
                    </a:p>
                  </a:txBody>
                  <a:tcPr marL="67901" marR="67901" marT="0" marB="0"/>
                </a:tc>
                <a:tc>
                  <a:txBody>
                    <a:bodyPr/>
                    <a:lstStyle/>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endParaRPr lang="en-US" sz="1200">
                        <a:effectLst/>
                        <a:latin typeface="Times"/>
                        <a:ea typeface="Times"/>
                        <a:cs typeface="Times New Roman"/>
                      </a:endParaRPr>
                    </a:p>
                  </a:txBody>
                  <a:tcPr marL="67901" marR="67901" marT="0" marB="0"/>
                </a:tc>
                <a:tc>
                  <a:txBody>
                    <a:bodyPr/>
                    <a:lstStyle/>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endParaRPr lang="en-US" sz="1200">
                        <a:effectLst/>
                        <a:latin typeface="Times"/>
                        <a:ea typeface="Times"/>
                        <a:cs typeface="Times New Roman"/>
                      </a:endParaRPr>
                    </a:p>
                  </a:txBody>
                  <a:tcPr marL="67901" marR="67901" marT="0" marB="0"/>
                </a:tc>
                <a:tc>
                  <a:txBody>
                    <a:bodyPr/>
                    <a:lstStyle/>
                    <a:p>
                      <a:pPr marL="0" marR="0">
                        <a:spcBef>
                          <a:spcPts val="0"/>
                        </a:spcBef>
                        <a:spcAft>
                          <a:spcPts val="0"/>
                        </a:spcAft>
                      </a:pPr>
                      <a:r>
                        <a:rPr lang="en-US" sz="1200">
                          <a:effectLst/>
                        </a:rPr>
                        <a:t> </a:t>
                      </a:r>
                      <a:endParaRPr lang="en-US" sz="1200">
                        <a:effectLst/>
                        <a:latin typeface="Times"/>
                        <a:ea typeface="Times"/>
                        <a:cs typeface="Times New Roman"/>
                      </a:endParaRPr>
                    </a:p>
                  </a:txBody>
                  <a:tcPr marL="67901" marR="67901" marT="0" marB="0"/>
                </a:tc>
              </a:tr>
              <a:tr h="1267485">
                <a:tc>
                  <a:txBody>
                    <a:bodyPr/>
                    <a:lstStyle/>
                    <a:p>
                      <a:pPr marL="0" marR="0" algn="ctr">
                        <a:spcBef>
                          <a:spcPts val="0"/>
                        </a:spcBef>
                        <a:spcAft>
                          <a:spcPts val="0"/>
                        </a:spcAft>
                      </a:pPr>
                      <a:r>
                        <a:rPr lang="en-US" sz="1200">
                          <a:effectLst/>
                        </a:rPr>
                        <a:t>Strategy</a:t>
                      </a:r>
                    </a:p>
                    <a:p>
                      <a:pPr marL="0" marR="0" algn="ctr">
                        <a:spcBef>
                          <a:spcPts val="0"/>
                        </a:spcBef>
                        <a:spcAft>
                          <a:spcPts val="0"/>
                        </a:spcAft>
                        <a:tabLst>
                          <a:tab pos="2743200" algn="ctr"/>
                          <a:tab pos="5486400" algn="r"/>
                          <a:tab pos="457200" algn="l"/>
                        </a:tabLst>
                      </a:pPr>
                      <a:r>
                        <a:rPr lang="en-US" sz="1200">
                          <a:effectLst/>
                        </a:rPr>
                        <a:t>(Learning “how”)</a:t>
                      </a:r>
                      <a:endParaRPr lang="en-US" sz="1200">
                        <a:effectLst/>
                        <a:latin typeface="Times"/>
                        <a:ea typeface="Times"/>
                        <a:cs typeface="Times New Roman"/>
                      </a:endParaRPr>
                    </a:p>
                  </a:txBody>
                  <a:tcPr marL="67901" marR="67901" marT="0" marB="0"/>
                </a:tc>
                <a:tc>
                  <a:txBody>
                    <a:bodyPr/>
                    <a:lstStyle/>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endParaRPr lang="en-US" sz="1200">
                        <a:effectLst/>
                        <a:latin typeface="Times"/>
                        <a:ea typeface="Times"/>
                        <a:cs typeface="Times New Roman"/>
                      </a:endParaRPr>
                    </a:p>
                  </a:txBody>
                  <a:tcPr marL="67901" marR="67901" marT="0" marB="0"/>
                </a:tc>
                <a:tc>
                  <a:txBody>
                    <a:bodyPr/>
                    <a:lstStyle/>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endParaRPr lang="en-US" sz="1200">
                        <a:effectLst/>
                        <a:latin typeface="Times"/>
                        <a:ea typeface="Times"/>
                        <a:cs typeface="Times New Roman"/>
                      </a:endParaRPr>
                    </a:p>
                  </a:txBody>
                  <a:tcPr marL="67901" marR="67901" marT="0" marB="0"/>
                </a:tc>
                <a:tc>
                  <a:txBody>
                    <a:bodyPr/>
                    <a:lstStyle/>
                    <a:p>
                      <a:pPr marL="0" marR="0">
                        <a:spcBef>
                          <a:spcPts val="0"/>
                        </a:spcBef>
                        <a:spcAft>
                          <a:spcPts val="0"/>
                        </a:spcAft>
                      </a:pPr>
                      <a:r>
                        <a:rPr lang="en-US" sz="1200">
                          <a:effectLst/>
                        </a:rPr>
                        <a:t> </a:t>
                      </a:r>
                      <a:endParaRPr lang="en-US" sz="1200">
                        <a:effectLst/>
                        <a:latin typeface="Times"/>
                        <a:ea typeface="Times"/>
                        <a:cs typeface="Times New Roman"/>
                      </a:endParaRPr>
                    </a:p>
                  </a:txBody>
                  <a:tcPr marL="67901" marR="67901" marT="0" marB="0"/>
                </a:tc>
              </a:tr>
              <a:tr h="905347">
                <a:tc>
                  <a:txBody>
                    <a:bodyPr/>
                    <a:lstStyle/>
                    <a:p>
                      <a:pPr marL="0" marR="0" algn="ctr">
                        <a:spcBef>
                          <a:spcPts val="0"/>
                        </a:spcBef>
                        <a:spcAft>
                          <a:spcPts val="0"/>
                        </a:spcAft>
                      </a:pPr>
                      <a:r>
                        <a:rPr lang="en-US" sz="1200">
                          <a:effectLst/>
                        </a:rPr>
                        <a:t>Affect</a:t>
                      </a:r>
                    </a:p>
                    <a:p>
                      <a:pPr marL="0" marR="0" algn="ctr">
                        <a:spcBef>
                          <a:spcPts val="0"/>
                        </a:spcBef>
                        <a:spcAft>
                          <a:spcPts val="0"/>
                        </a:spcAft>
                      </a:pPr>
                      <a:r>
                        <a:rPr lang="en-US" sz="1200">
                          <a:effectLst/>
                        </a:rPr>
                        <a:t>(Learning “why”)</a:t>
                      </a:r>
                      <a:endParaRPr lang="en-US" sz="1200">
                        <a:effectLst/>
                        <a:latin typeface="Times"/>
                        <a:ea typeface="Times"/>
                        <a:cs typeface="Times New Roman"/>
                      </a:endParaRPr>
                    </a:p>
                  </a:txBody>
                  <a:tcPr marL="67901" marR="67901" marT="0" marB="0"/>
                </a:tc>
                <a:tc>
                  <a:txBody>
                    <a:bodyPr/>
                    <a:lstStyle/>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p>
                    <a:p>
                      <a:pPr marL="0" marR="0">
                        <a:spcBef>
                          <a:spcPts val="0"/>
                        </a:spcBef>
                        <a:spcAft>
                          <a:spcPts val="0"/>
                        </a:spcAft>
                      </a:pPr>
                      <a:r>
                        <a:rPr lang="en-US" sz="1200">
                          <a:effectLst/>
                        </a:rPr>
                        <a:t> </a:t>
                      </a:r>
                      <a:endParaRPr lang="en-US" sz="1200">
                        <a:effectLst/>
                        <a:latin typeface="Times"/>
                        <a:ea typeface="Times"/>
                        <a:cs typeface="Times New Roman"/>
                      </a:endParaRPr>
                    </a:p>
                  </a:txBody>
                  <a:tcPr marL="67901" marR="67901" marT="0" marB="0"/>
                </a:tc>
                <a:tc>
                  <a:txBody>
                    <a:bodyPr/>
                    <a:lstStyle/>
                    <a:p>
                      <a:pPr marL="0" marR="0">
                        <a:spcBef>
                          <a:spcPts val="0"/>
                        </a:spcBef>
                        <a:spcAft>
                          <a:spcPts val="0"/>
                        </a:spcAft>
                      </a:pPr>
                      <a:r>
                        <a:rPr lang="en-US" sz="1200" dirty="0">
                          <a:effectLst/>
                        </a:rPr>
                        <a:t> </a:t>
                      </a:r>
                    </a:p>
                    <a:p>
                      <a:pPr marL="0" marR="0">
                        <a:spcBef>
                          <a:spcPts val="0"/>
                        </a:spcBef>
                        <a:spcAft>
                          <a:spcPts val="0"/>
                        </a:spcAft>
                      </a:pPr>
                      <a:r>
                        <a:rPr lang="en-US" sz="1200" dirty="0">
                          <a:effectLst/>
                        </a:rPr>
                        <a:t> </a:t>
                      </a:r>
                    </a:p>
                    <a:p>
                      <a:pPr marL="0" marR="0">
                        <a:spcBef>
                          <a:spcPts val="0"/>
                        </a:spcBef>
                        <a:spcAft>
                          <a:spcPts val="0"/>
                        </a:spcAft>
                      </a:pPr>
                      <a:r>
                        <a:rPr lang="en-US" sz="1200" dirty="0">
                          <a:effectLst/>
                        </a:rPr>
                        <a:t> </a:t>
                      </a:r>
                    </a:p>
                    <a:p>
                      <a:pPr marL="0" marR="0">
                        <a:spcBef>
                          <a:spcPts val="0"/>
                        </a:spcBef>
                        <a:spcAft>
                          <a:spcPts val="0"/>
                        </a:spcAft>
                      </a:pPr>
                      <a:r>
                        <a:rPr lang="en-US" sz="1200" dirty="0">
                          <a:effectLst/>
                        </a:rPr>
                        <a:t> </a:t>
                      </a:r>
                    </a:p>
                    <a:p>
                      <a:pPr marL="0" marR="0">
                        <a:spcBef>
                          <a:spcPts val="0"/>
                        </a:spcBef>
                        <a:spcAft>
                          <a:spcPts val="0"/>
                        </a:spcAft>
                      </a:pPr>
                      <a:r>
                        <a:rPr lang="en-US" sz="1200" dirty="0">
                          <a:effectLst/>
                        </a:rPr>
                        <a:t> </a:t>
                      </a:r>
                      <a:endParaRPr lang="en-US" sz="1200" dirty="0">
                        <a:effectLst/>
                        <a:latin typeface="Times"/>
                        <a:ea typeface="Times"/>
                        <a:cs typeface="Times New Roman"/>
                      </a:endParaRPr>
                    </a:p>
                  </a:txBody>
                  <a:tcPr marL="67901" marR="67901" marT="0" marB="0"/>
                </a:tc>
                <a:tc>
                  <a:txBody>
                    <a:bodyPr/>
                    <a:lstStyle/>
                    <a:p>
                      <a:pPr marL="0" marR="0">
                        <a:spcBef>
                          <a:spcPts val="0"/>
                        </a:spcBef>
                        <a:spcAft>
                          <a:spcPts val="0"/>
                        </a:spcAft>
                      </a:pPr>
                      <a:r>
                        <a:rPr lang="en-US" sz="1200" dirty="0">
                          <a:effectLst/>
                        </a:rPr>
                        <a:t> </a:t>
                      </a:r>
                    </a:p>
                    <a:p>
                      <a:pPr marL="0" marR="0">
                        <a:spcBef>
                          <a:spcPts val="0"/>
                        </a:spcBef>
                        <a:spcAft>
                          <a:spcPts val="0"/>
                        </a:spcAft>
                      </a:pPr>
                      <a:r>
                        <a:rPr lang="en-US" sz="1200" dirty="0">
                          <a:effectLst/>
                        </a:rPr>
                        <a:t> </a:t>
                      </a:r>
                    </a:p>
                    <a:p>
                      <a:pPr marL="0" marR="0">
                        <a:spcBef>
                          <a:spcPts val="0"/>
                        </a:spcBef>
                        <a:spcAft>
                          <a:spcPts val="0"/>
                        </a:spcAft>
                      </a:pPr>
                      <a:r>
                        <a:rPr lang="en-US" sz="1200" dirty="0">
                          <a:effectLst/>
                        </a:rPr>
                        <a:t> </a:t>
                      </a:r>
                    </a:p>
                    <a:p>
                      <a:pPr marL="0" marR="0">
                        <a:spcBef>
                          <a:spcPts val="0"/>
                        </a:spcBef>
                        <a:spcAft>
                          <a:spcPts val="0"/>
                        </a:spcAft>
                      </a:pPr>
                      <a:r>
                        <a:rPr lang="en-US" sz="1200" dirty="0">
                          <a:effectLst/>
                        </a:rPr>
                        <a:t> </a:t>
                      </a:r>
                    </a:p>
                    <a:p>
                      <a:pPr marL="0" marR="0">
                        <a:spcBef>
                          <a:spcPts val="0"/>
                        </a:spcBef>
                        <a:spcAft>
                          <a:spcPts val="0"/>
                        </a:spcAft>
                      </a:pPr>
                      <a:r>
                        <a:rPr lang="en-US" sz="1200" dirty="0">
                          <a:effectLst/>
                        </a:rPr>
                        <a:t> </a:t>
                      </a:r>
                      <a:endParaRPr lang="en-US" sz="1200" dirty="0">
                        <a:effectLst/>
                        <a:latin typeface="Times"/>
                        <a:ea typeface="Times"/>
                        <a:cs typeface="Times New Roman"/>
                      </a:endParaRPr>
                    </a:p>
                  </a:txBody>
                  <a:tcPr marL="67901" marR="67901" marT="0" marB="0"/>
                </a:tc>
              </a:tr>
            </a:tbl>
          </a:graphicData>
        </a:graphic>
      </p:graphicFrame>
      <p:sp>
        <p:nvSpPr>
          <p:cNvPr id="3" name="Rectangle 1"/>
          <p:cNvSpPr>
            <a:spLocks noChangeArrowheads="1"/>
          </p:cNvSpPr>
          <p:nvPr/>
        </p:nvSpPr>
        <p:spPr bwMode="auto">
          <a:xfrm>
            <a:off x="457200" y="19431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743200" algn="ctr"/>
                <a:tab pos="5486400" algn="r"/>
              </a:tabLst>
            </a:pPr>
            <a:r>
              <a:rPr kumimoji="0" lang="en-US" sz="1200" b="1" i="0" u="none" strike="noStrike" cap="none" normalizeH="0" baseline="0" smtClean="0">
                <a:ln>
                  <a:noFill/>
                </a:ln>
                <a:solidFill>
                  <a:schemeClr val="tx1"/>
                </a:solidFill>
                <a:effectLst/>
                <a:latin typeface="Times" charset="0"/>
                <a:cs typeface="Times New Roman" pitchFamily="18" charset="0"/>
              </a:rPr>
              <a:t>	Class Learning Profile	Blank Template</a:t>
            </a:r>
            <a:endParaRPr kumimoji="0" lang="en-US" sz="1200" b="1" i="0" u="none" strike="noStrike" cap="none" normalizeH="0" baseline="0" smtClean="0">
              <a:ln>
                <a:noFill/>
              </a:ln>
              <a:solidFill>
                <a:schemeClr val="tx1"/>
              </a:solidFill>
              <a:effectLst/>
              <a:latin typeface="Lucida Sans"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sz="1200" b="1" i="0" u="none" strike="noStrike" cap="none" normalizeH="0" baseline="0" smtClean="0">
                <a:ln>
                  <a:noFill/>
                </a:ln>
                <a:solidFill>
                  <a:schemeClr val="tx1"/>
                </a:solidFill>
                <a:effectLst/>
                <a:latin typeface="Arial" pitchFamily="34" charset="0"/>
                <a:ea typeface="Times" charset="0"/>
                <a:cs typeface="Times New Roman" pitchFamily="18" charset="0"/>
              </a:rPr>
              <a:t>Grade:</a:t>
            </a:r>
            <a:r>
              <a:rPr kumimoji="0" lang="en-US" sz="1200" b="0" i="0" u="none" strike="noStrike" cap="none" normalizeH="0" baseline="0" smtClean="0">
                <a:ln>
                  <a:noFill/>
                </a:ln>
                <a:solidFill>
                  <a:schemeClr val="tx1"/>
                </a:solidFill>
                <a:effectLst/>
                <a:latin typeface="Arial" pitchFamily="34" charset="0"/>
                <a:ea typeface="Times" charset="0"/>
                <a:cs typeface="Times New Roman" pitchFamily="18" charset="0"/>
              </a:rPr>
              <a:t>            	</a:t>
            </a:r>
            <a:r>
              <a:rPr kumimoji="0" lang="en-US" sz="1200" b="1" i="0" u="none" strike="noStrike" cap="none" normalizeH="0" baseline="0" smtClean="0">
                <a:ln>
                  <a:noFill/>
                </a:ln>
                <a:solidFill>
                  <a:schemeClr val="tx1"/>
                </a:solidFill>
                <a:effectLst/>
                <a:latin typeface="Arial" pitchFamily="34" charset="0"/>
                <a:ea typeface="Times" charset="0"/>
                <a:cs typeface="Times New Roman" pitchFamily="18" charset="0"/>
              </a:rPr>
              <a:t>Teacher</a:t>
            </a:r>
            <a:r>
              <a:rPr kumimoji="0" lang="en-US" sz="1200" b="0" i="0" u="none" strike="noStrike" cap="none" normalizeH="0" baseline="0" smtClean="0">
                <a:ln>
                  <a:noFill/>
                </a:ln>
                <a:solidFill>
                  <a:schemeClr val="tx1"/>
                </a:solidFill>
                <a:effectLst/>
                <a:latin typeface="Arial" pitchFamily="34" charset="0"/>
                <a:ea typeface="Times" charset="0"/>
                <a:cs typeface="Times New Roman" pitchFamily="18" charset="0"/>
              </a:rPr>
              <a:t>:               .    	</a:t>
            </a:r>
            <a:r>
              <a:rPr kumimoji="0" lang="en-US" sz="1200" b="1" i="0" u="none" strike="noStrike" cap="none" normalizeH="0" baseline="0" smtClean="0">
                <a:ln>
                  <a:noFill/>
                </a:ln>
                <a:solidFill>
                  <a:schemeClr val="tx1"/>
                </a:solidFill>
                <a:effectLst/>
                <a:latin typeface="Arial" pitchFamily="34" charset="0"/>
                <a:ea typeface="Times" charset="0"/>
                <a:cs typeface="Times New Roman" pitchFamily="18" charset="0"/>
              </a:rPr>
              <a:t>Subject</a:t>
            </a:r>
            <a:r>
              <a:rPr kumimoji="0" lang="en-US" sz="1200" b="0" i="0" u="none" strike="noStrike" cap="none" normalizeH="0" baseline="0" smtClean="0">
                <a:ln>
                  <a:noFill/>
                </a:ln>
                <a:solidFill>
                  <a:schemeClr val="tx1"/>
                </a:solidFill>
                <a:effectLst/>
                <a:latin typeface="Arial" pitchFamily="34" charset="0"/>
                <a:ea typeface="Times" charset="0"/>
                <a:cs typeface="Times New Roman" pitchFamily="18" charset="0"/>
              </a:rPr>
              <a:t>:                    </a:t>
            </a:r>
            <a:r>
              <a:rPr kumimoji="0" lang="en-US" sz="1200" b="1" i="0" u="none" strike="noStrike" cap="none" normalizeH="0" baseline="0" smtClean="0">
                <a:ln>
                  <a:noFill/>
                </a:ln>
                <a:solidFill>
                  <a:schemeClr val="tx1"/>
                </a:solidFill>
                <a:effectLst/>
                <a:latin typeface="Arial" pitchFamily="34" charset="0"/>
                <a:ea typeface="Times" charset="0"/>
                <a:cs typeface="Times New Roman" pitchFamily="18" charset="0"/>
              </a:rPr>
              <a:t>Standard</a:t>
            </a:r>
            <a:r>
              <a:rPr kumimoji="0" lang="en-US" sz="1200" b="0" i="0" u="none" strike="noStrike" cap="none" normalizeH="0" baseline="0" smtClean="0">
                <a:ln>
                  <a:noFill/>
                </a:ln>
                <a:solidFill>
                  <a:schemeClr val="tx1"/>
                </a:solidFill>
                <a:effectLst/>
                <a:latin typeface="Arial" pitchFamily="34" charset="0"/>
                <a:ea typeface="Times" charset="0"/>
                <a:cs typeface="Times New Roman" pitchFamily="18" charset="0"/>
              </a:rPr>
              <a:t>:                          </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sz="1200" b="1" i="0" u="none" strike="noStrike" cap="none" normalizeH="0" baseline="0" smtClean="0">
                <a:ln>
                  <a:noFill/>
                </a:ln>
                <a:solidFill>
                  <a:schemeClr val="tx1"/>
                </a:solidFill>
                <a:effectLst/>
                <a:latin typeface="Arial" pitchFamily="34" charset="0"/>
                <a:ea typeface="Times" charset="0"/>
                <a:cs typeface="Times New Roman" pitchFamily="18" charset="0"/>
              </a:rPr>
              <a:t>Goal</a:t>
            </a:r>
            <a:r>
              <a:rPr kumimoji="0" lang="en-US" sz="1200" b="0" i="0" u="none" strike="noStrike" cap="none" normalizeH="0" baseline="0" smtClean="0">
                <a:ln>
                  <a:noFill/>
                </a:ln>
                <a:solidFill>
                  <a:schemeClr val="tx1"/>
                </a:solidFill>
                <a:effectLst/>
                <a:latin typeface="Arial" pitchFamily="34" charset="0"/>
                <a:ea typeface="Times" charset="0"/>
                <a:cs typeface="Times New Roman" pitchFamily="18" charset="0"/>
              </a:rPr>
              <a:t>:    </a:t>
            </a: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Title 3"/>
          <p:cNvSpPr>
            <a:spLocks noGrp="1"/>
          </p:cNvSpPr>
          <p:nvPr>
            <p:ph type="title"/>
          </p:nvPr>
        </p:nvSpPr>
        <p:spPr/>
        <p:txBody>
          <a:bodyPr/>
          <a:lstStyle/>
          <a:p>
            <a:r>
              <a:rPr lang="en-US" dirty="0" smtClean="0"/>
              <a:t>Classroom Learning Profile</a:t>
            </a:r>
            <a:endParaRPr lang="en-US" dirty="0"/>
          </a:p>
        </p:txBody>
      </p:sp>
    </p:spTree>
    <p:extLst>
      <p:ext uri="{BB962C8B-B14F-4D97-AF65-F5344CB8AC3E}">
        <p14:creationId xmlns:p14="http://schemas.microsoft.com/office/powerpoint/2010/main" val="16469388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Recognition Networks</a:t>
            </a:r>
            <a:br>
              <a:rPr lang="en-US" dirty="0" smtClean="0"/>
            </a:br>
            <a:r>
              <a:rPr lang="en-US" dirty="0" smtClean="0"/>
              <a:t>the “what” of learning</a:t>
            </a:r>
            <a:endParaRPr lang="en-US" dirty="0"/>
          </a:p>
        </p:txBody>
      </p:sp>
      <p:sp>
        <p:nvSpPr>
          <p:cNvPr id="3" name="Content Placeholder 2"/>
          <p:cNvSpPr>
            <a:spLocks noGrp="1"/>
          </p:cNvSpPr>
          <p:nvPr>
            <p:ph idx="1"/>
          </p:nvPr>
        </p:nvSpPr>
        <p:spPr/>
        <p:txBody>
          <a:bodyPr/>
          <a:lstStyle/>
          <a:p>
            <a:r>
              <a:rPr lang="en-US" dirty="0" smtClean="0"/>
              <a:t>Represents – “knowing” the world</a:t>
            </a:r>
          </a:p>
          <a:p>
            <a:pPr lvl="1"/>
            <a:r>
              <a:rPr lang="en-US" dirty="0" smtClean="0"/>
              <a:t>Building content knowledge: facts</a:t>
            </a:r>
          </a:p>
          <a:p>
            <a:pPr lvl="1"/>
            <a:endParaRPr lang="en-US" dirty="0"/>
          </a:p>
          <a:p>
            <a:pPr lvl="1"/>
            <a:r>
              <a:rPr lang="en-US" dirty="0" smtClean="0"/>
              <a:t>Identify patterns of sound, light, taste, smell, and touch</a:t>
            </a:r>
          </a:p>
          <a:p>
            <a:pPr lvl="1"/>
            <a:endParaRPr lang="en-US" dirty="0"/>
          </a:p>
          <a:p>
            <a:pPr lvl="1"/>
            <a:endParaRPr lang="en-US" dirty="0"/>
          </a:p>
        </p:txBody>
      </p:sp>
      <p:pic>
        <p:nvPicPr>
          <p:cNvPr id="9218" name="Picture 2" descr="C:\Users\Louisa\AppData\Local\Microsoft\Windows\Temporary Internet Files\Content.IE5\AF5ROTP1\MP90044240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3962400"/>
            <a:ext cx="2862695" cy="2598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09645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Recognition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Bottom-Up</a:t>
            </a:r>
          </a:p>
          <a:p>
            <a:pPr lvl="1"/>
            <a:r>
              <a:rPr lang="en-US" dirty="0" smtClean="0"/>
              <a:t>Extract visual details</a:t>
            </a:r>
          </a:p>
          <a:p>
            <a:pPr lvl="1"/>
            <a:r>
              <a:rPr lang="en-US" dirty="0" smtClean="0"/>
              <a:t>Sounds</a:t>
            </a:r>
          </a:p>
          <a:p>
            <a:pPr lvl="1"/>
            <a:r>
              <a:rPr lang="en-US" dirty="0" smtClean="0"/>
              <a:t>Letters by features</a:t>
            </a:r>
          </a:p>
          <a:p>
            <a:endParaRPr lang="en-US" dirty="0" smtClean="0"/>
          </a:p>
          <a:p>
            <a:r>
              <a:rPr lang="en-US" dirty="0" smtClean="0"/>
              <a:t>Top-Down</a:t>
            </a:r>
          </a:p>
          <a:p>
            <a:pPr lvl="1"/>
            <a:r>
              <a:rPr lang="en-US" dirty="0" smtClean="0"/>
              <a:t>Higher-order information: background information; context, and pattern</a:t>
            </a:r>
          </a:p>
          <a:p>
            <a:pPr lvl="1"/>
            <a:r>
              <a:rPr lang="en-US" dirty="0" smtClean="0"/>
              <a:t>i.e. – “phonic wars” balanced approach of whole word and phonics</a:t>
            </a:r>
          </a:p>
        </p:txBody>
      </p:sp>
      <p:pic>
        <p:nvPicPr>
          <p:cNvPr id="1026" name="Picture 2" descr="Schematic drawing of the brain, highlighting the recognition reg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828800"/>
            <a:ext cx="1905000" cy="1514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48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Differences in Recognition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50593637"/>
              </p:ext>
            </p:extLst>
          </p:nvPr>
        </p:nvGraphicFramePr>
        <p:xfrm>
          <a:off x="282321" y="3581400"/>
          <a:ext cx="8147304" cy="2377440"/>
        </p:xfrm>
        <a:graphic>
          <a:graphicData uri="http://schemas.openxmlformats.org/drawingml/2006/table">
            <a:tbl>
              <a:tblPr/>
              <a:tblGrid>
                <a:gridCol w="2715768"/>
                <a:gridCol w="2715768"/>
                <a:gridCol w="2715768"/>
              </a:tblGrid>
              <a:tr h="0">
                <a:tc>
                  <a:txBody>
                    <a:bodyPr/>
                    <a:lstStyle/>
                    <a:p>
                      <a:pPr algn="ctr"/>
                      <a:endParaRPr lang="en-US" dirty="0"/>
                    </a:p>
                  </a:txBody>
                  <a:tcPr anchor="ctr">
                    <a:lnL>
                      <a:noFill/>
                    </a:lnL>
                    <a:lnR>
                      <a:noFill/>
                    </a:lnR>
                    <a:lnT>
                      <a:noFill/>
                    </a:lnT>
                    <a:lnB>
                      <a:noFill/>
                    </a:lnB>
                  </a:tcPr>
                </a:tc>
                <a:tc>
                  <a:txBody>
                    <a:bodyPr/>
                    <a:lstStyle/>
                    <a:p>
                      <a:pPr algn="ctr"/>
                      <a:endParaRPr lang="en-US"/>
                    </a:p>
                  </a:txBody>
                  <a:tcPr anchor="ctr">
                    <a:lnL>
                      <a:noFill/>
                    </a:lnL>
                    <a:lnR>
                      <a:noFill/>
                    </a:lnR>
                    <a:lnT>
                      <a:noFill/>
                    </a:lnT>
                    <a:lnB>
                      <a:noFill/>
                    </a:lnB>
                  </a:tcPr>
                </a:tc>
                <a:tc>
                  <a:txBody>
                    <a:bodyPr/>
                    <a:lstStyle/>
                    <a:p>
                      <a:pPr algn="ctr"/>
                      <a:endParaRPr lang="en-US"/>
                    </a:p>
                  </a:txBody>
                  <a:tcPr anchor="ctr">
                    <a:lnL>
                      <a:noFill/>
                    </a:lnL>
                    <a:lnR>
                      <a:noFill/>
                    </a:lnR>
                    <a:lnT>
                      <a:noFill/>
                    </a:lnT>
                    <a:lnB>
                      <a:noFill/>
                    </a:lnB>
                  </a:tcPr>
                </a:tc>
              </a:tr>
              <a:tr h="0">
                <a:tc gridSpan="3">
                  <a:txBody>
                    <a:bodyPr/>
                    <a:lstStyle/>
                    <a:p>
                      <a:pPr algn="ctr"/>
                      <a:r>
                        <a:rPr lang="en-US" dirty="0">
                          <a:latin typeface="Verdana, Arial, Helvetica, sans-serif"/>
                        </a:rPr>
                        <a:t>These three functional magnetic resonance images (fMRI) show brain activity patterns of three different people performing the same simple, finger tapping task. The level of brain activity during performance of this task is designated using color. Blue indicates a low to moderate level of activity, red indicates a high level of activity, and yellow indicates an extremely high level of activity. As you can see, each of these three individuals shows a unique pattern of brain activation.</a:t>
                      </a:r>
                      <a:endParaRPr lang="en-US" dirty="0"/>
                    </a:p>
                  </a:txBody>
                  <a:tcPr anchor="ctr">
                    <a:lnL>
                      <a:noFill/>
                    </a:lnL>
                    <a:lnR>
                      <a:noFill/>
                    </a:lnR>
                    <a:lnT>
                      <a:noFill/>
                    </a:lnT>
                    <a:lnB>
                      <a:noFill/>
                    </a:lnB>
                  </a:tcPr>
                </a:tc>
                <a:tc hMerge="1">
                  <a:txBody>
                    <a:bodyPr/>
                    <a:lstStyle/>
                    <a:p>
                      <a:endParaRPr lang="en-US"/>
                    </a:p>
                  </a:txBody>
                  <a:tcPr/>
                </a:tc>
                <a:tc hMerge="1">
                  <a:txBody>
                    <a:bodyPr/>
                    <a:lstStyle/>
                    <a:p>
                      <a:endParaRPr lang="en-US"/>
                    </a:p>
                  </a:txBody>
                  <a:tcPr/>
                </a:tc>
              </a:tr>
            </a:tbl>
          </a:graphicData>
        </a:graphic>
      </p:graphicFrame>
      <p:sp>
        <p:nvSpPr>
          <p:cNvPr id="5" name="Rectangle 1"/>
          <p:cNvSpPr>
            <a:spLocks noChangeArrowheads="1"/>
          </p:cNvSpPr>
          <p:nvPr/>
        </p:nvSpPr>
        <p:spPr bwMode="auto">
          <a:xfrm>
            <a:off x="498475" y="26749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Verdana" pitchFamily="34" charset="0"/>
                <a:cs typeface="Arial" pitchFamily="34" charset="0"/>
              </a:rPr>
              <a:t>Brain Imaging Showing Individual Differences</a:t>
            </a:r>
            <a:endParaRPr kumimoji="0" lang="en-US" sz="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11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r>
              <a:rPr kumimoji="0" lang="en-US" sz="111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1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50" name="Picture 2" descr="MRI of a brain with a bit of red and very little blue indicating where activity is taking pla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1257300"/>
            <a:ext cx="2333625" cy="17621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MRI of a brain very little red indicating where activity is taking plac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090" y="1257298"/>
            <a:ext cx="2333625" cy="17621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RI of a brain with a great amount of red and a spec of blue indicating where activity is taking plac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1257300"/>
            <a:ext cx="2333625" cy="1762125"/>
          </a:xfrm>
          <a:prstGeom prst="rect">
            <a:avLst/>
          </a:prstGeom>
          <a:noFill/>
          <a:extLst>
            <a:ext uri="{909E8E84-426E-40DD-AFC4-6F175D3DCCD1}">
              <a14:hiddenFill xmlns:a14="http://schemas.microsoft.com/office/drawing/2010/main">
                <a:solidFill>
                  <a:srgbClr val="FFFFFF"/>
                </a:solidFill>
              </a14:hiddenFill>
            </a:ext>
          </a:extLst>
        </p:spPr>
      </p:pic>
    </p:spTree>
    <p:controls>
      <mc:AlternateContent xmlns:mc="http://schemas.openxmlformats.org/markup-compatibility/2006">
        <mc:Choice xmlns:v="urn:schemas-microsoft-com:vml" Requires="v">
          <p:control spid="2054" name="dddContent" r:id="rId2" imgW="1476190" imgH="9360"/>
        </mc:Choice>
        <mc:Fallback>
          <p:control name="dddContent" r:id="rId2" imgW="1476190" imgH="9360">
            <p:pic>
              <p:nvPicPr>
                <p:cNvPr id="0" name="dddContent"/>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476375" cy="95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1766054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Strategic Networks</a:t>
            </a:r>
            <a:br>
              <a:rPr lang="en-US" dirty="0" smtClean="0"/>
            </a:br>
            <a:r>
              <a:rPr lang="en-US" dirty="0" smtClean="0"/>
              <a:t>the “how” of learning</a:t>
            </a:r>
            <a:endParaRPr lang="en-US" dirty="0"/>
          </a:p>
        </p:txBody>
      </p:sp>
      <p:sp>
        <p:nvSpPr>
          <p:cNvPr id="3" name="Content Placeholder 2"/>
          <p:cNvSpPr>
            <a:spLocks noGrp="1"/>
          </p:cNvSpPr>
          <p:nvPr>
            <p:ph idx="1"/>
          </p:nvPr>
        </p:nvSpPr>
        <p:spPr/>
        <p:txBody>
          <a:bodyPr/>
          <a:lstStyle/>
          <a:p>
            <a:r>
              <a:rPr lang="en-US" dirty="0" smtClean="0"/>
              <a:t>Strategy for cognition and learning</a:t>
            </a:r>
          </a:p>
          <a:p>
            <a:endParaRPr lang="en-US" dirty="0"/>
          </a:p>
          <a:p>
            <a:r>
              <a:rPr lang="en-US" dirty="0" smtClean="0"/>
              <a:t>Identify a goal</a:t>
            </a:r>
          </a:p>
          <a:p>
            <a:r>
              <a:rPr lang="en-US" dirty="0" smtClean="0"/>
              <a:t>Design a suitable plan</a:t>
            </a:r>
          </a:p>
          <a:p>
            <a:r>
              <a:rPr lang="en-US" dirty="0" smtClean="0"/>
              <a:t>Execute the plan</a:t>
            </a:r>
          </a:p>
          <a:p>
            <a:r>
              <a:rPr lang="en-US" dirty="0" smtClean="0"/>
              <a:t>Self-monitor</a:t>
            </a:r>
          </a:p>
          <a:p>
            <a:r>
              <a:rPr lang="en-US" dirty="0" smtClean="0"/>
              <a:t>Correct or adjust actions</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097786"/>
            <a:ext cx="3390900" cy="2560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190235463"/>
              </p:ext>
            </p:extLst>
          </p:nvPr>
        </p:nvGraphicFramePr>
        <p:xfrm>
          <a:off x="5257800" y="4431221"/>
          <a:ext cx="3562350" cy="1977390"/>
        </p:xfrm>
        <a:graphic>
          <a:graphicData uri="http://schemas.openxmlformats.org/drawingml/2006/table">
            <a:tbl>
              <a:tblPr/>
              <a:tblGrid>
                <a:gridCol w="3562350"/>
              </a:tblGrid>
              <a:tr h="55086">
                <a:tc>
                  <a:txBody>
                    <a:bodyPr/>
                    <a:lstStyle/>
                    <a:p>
                      <a:endParaRPr lang="en-US" dirty="0"/>
                    </a:p>
                  </a:txBody>
                  <a:tcPr marL="9525" marR="9525" marT="9525" marB="9525" anchor="ctr">
                    <a:lnL>
                      <a:noFill/>
                    </a:lnL>
                    <a:lnR>
                      <a:noFill/>
                    </a:lnR>
                    <a:lnT>
                      <a:noFill/>
                    </a:lnT>
                    <a:lnB>
                      <a:noFill/>
                    </a:lnB>
                    <a:solidFill>
                      <a:srgbClr val="333333"/>
                    </a:solidFill>
                  </a:tcPr>
                </a:tc>
              </a:tr>
              <a:tr h="156393">
                <a:tc>
                  <a:txBody>
                    <a:bodyPr/>
                    <a:lstStyle/>
                    <a:p>
                      <a:pPr algn="ctr"/>
                      <a:r>
                        <a:rPr lang="en-US" b="1" dirty="0"/>
                        <a:t>- Figure 2.7 -</a:t>
                      </a:r>
                      <a:br>
                        <a:rPr lang="en-US" b="1" dirty="0"/>
                      </a:br>
                      <a:r>
                        <a:rPr lang="en-US" b="1" dirty="0"/>
                        <a:t>Strategic Networks</a:t>
                      </a:r>
                      <a:r>
                        <a:rPr lang="en-US" dirty="0"/>
                        <a:t> </a:t>
                      </a:r>
                    </a:p>
                  </a:txBody>
                  <a:tcPr marL="9525" marR="9525" marT="9525" marB="9525" anchor="ctr">
                    <a:lnL>
                      <a:noFill/>
                    </a:lnL>
                    <a:lnR>
                      <a:noFill/>
                    </a:lnR>
                    <a:lnT>
                      <a:noFill/>
                    </a:lnT>
                    <a:lnB>
                      <a:noFill/>
                    </a:lnB>
                    <a:solidFill>
                      <a:srgbClr val="FFFFFF"/>
                    </a:solidFill>
                  </a:tcPr>
                </a:tc>
              </a:tr>
              <a:tr h="383110">
                <a:tc>
                  <a:txBody>
                    <a:bodyPr/>
                    <a:lstStyle/>
                    <a:p>
                      <a:r>
                        <a:rPr lang="en-US" dirty="0"/>
                        <a:t>This schematic drawing of the lateral surface of the human brain shows the regions primarily responsible for strategy.</a:t>
                      </a:r>
                    </a:p>
                  </a:txBody>
                  <a:tcPr marL="9525" marR="9525" marT="9525" marB="9525" anchor="ctr">
                    <a:lnL>
                      <a:noFill/>
                    </a:lnL>
                    <a:lnR>
                      <a:noFill/>
                    </a:lnR>
                    <a:lnT>
                      <a:noFill/>
                    </a:lnT>
                    <a:lnB>
                      <a:noFill/>
                    </a:lnB>
                    <a:solidFill>
                      <a:srgbClr val="FFFFFF"/>
                    </a:solidFill>
                  </a:tcPr>
                </a:tc>
              </a:tr>
            </a:tbl>
          </a:graphicData>
        </a:graphic>
      </p:graphicFrame>
      <p:sp>
        <p:nvSpPr>
          <p:cNvPr id="5" name="TextBox 4"/>
          <p:cNvSpPr txBox="1"/>
          <p:nvPr/>
        </p:nvSpPr>
        <p:spPr>
          <a:xfrm>
            <a:off x="7367155" y="2097786"/>
            <a:ext cx="1524000" cy="369332"/>
          </a:xfrm>
          <a:prstGeom prst="rect">
            <a:avLst/>
          </a:prstGeom>
          <a:noFill/>
        </p:spPr>
        <p:txBody>
          <a:bodyPr wrap="square" rtlCol="0">
            <a:spAutoFit/>
          </a:bodyPr>
          <a:lstStyle/>
          <a:p>
            <a:r>
              <a:rPr lang="en-US" dirty="0" smtClean="0"/>
              <a:t>Frontal Lobe</a:t>
            </a:r>
            <a:endParaRPr lang="en-US" dirty="0"/>
          </a:p>
        </p:txBody>
      </p:sp>
      <p:cxnSp>
        <p:nvCxnSpPr>
          <p:cNvPr id="7" name="Straight Arrow Connector 6"/>
          <p:cNvCxnSpPr>
            <a:stCxn id="5" idx="1"/>
          </p:cNvCxnSpPr>
          <p:nvPr/>
        </p:nvCxnSpPr>
        <p:spPr>
          <a:xfrm flipH="1">
            <a:off x="6934200" y="2282452"/>
            <a:ext cx="432955" cy="3083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71641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Strategic Networks</a:t>
            </a:r>
            <a:endParaRPr lang="en-US" dirty="0"/>
          </a:p>
        </p:txBody>
      </p:sp>
      <p:sp>
        <p:nvSpPr>
          <p:cNvPr id="3" name="Content Placeholder 2"/>
          <p:cNvSpPr>
            <a:spLocks noGrp="1"/>
          </p:cNvSpPr>
          <p:nvPr>
            <p:ph idx="1"/>
          </p:nvPr>
        </p:nvSpPr>
        <p:spPr/>
        <p:txBody>
          <a:bodyPr/>
          <a:lstStyle/>
          <a:p>
            <a:r>
              <a:rPr lang="en-US" dirty="0" smtClean="0"/>
              <a:t>Parallel nature of strategic process – cannot teach in isolation i.e. </a:t>
            </a:r>
            <a:r>
              <a:rPr lang="en-US" dirty="0" smtClean="0"/>
              <a:t>tennis</a:t>
            </a:r>
          </a:p>
          <a:p>
            <a:endParaRPr lang="en-US" dirty="0" smtClean="0"/>
          </a:p>
          <a:p>
            <a:r>
              <a:rPr lang="en-US" dirty="0" smtClean="0"/>
              <a:t>Top-Down Processing</a:t>
            </a:r>
          </a:p>
          <a:p>
            <a:pPr marL="742950" lvl="2" indent="-342900"/>
            <a:r>
              <a:rPr lang="en-US" dirty="0" smtClean="0"/>
              <a:t>Cortex to muscles: using key board</a:t>
            </a:r>
          </a:p>
          <a:p>
            <a:endParaRPr lang="en-US" dirty="0" smtClean="0"/>
          </a:p>
          <a:p>
            <a:r>
              <a:rPr lang="en-US" dirty="0" smtClean="0"/>
              <a:t>Bottom-Up Processing</a:t>
            </a:r>
          </a:p>
          <a:p>
            <a:pPr lvl="1">
              <a:buFont typeface="Arial" pitchFamily="34" charset="0"/>
              <a:buChar char="•"/>
            </a:pPr>
            <a:r>
              <a:rPr lang="en-US" sz="2400" dirty="0" smtClean="0"/>
              <a:t>Muscles to cortex</a:t>
            </a:r>
          </a:p>
          <a:p>
            <a:endParaRPr lang="en-US" dirty="0" smtClean="0"/>
          </a:p>
        </p:txBody>
      </p:sp>
      <p:pic>
        <p:nvPicPr>
          <p:cNvPr id="3075" name="Picture 3" descr="C:\Users\Louisa\AppData\Local\Microsoft\Windows\Temporary Internet Files\Content.IE5\AF5ROTP1\MP90042767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1" y="228600"/>
            <a:ext cx="990600" cy="148953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Louisa\AppData\Local\Microsoft\Windows\Temporary Internet Files\Content.IE5\ME4MXCG0\MP90038263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2590800"/>
            <a:ext cx="2177143"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70531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Individual Differences in Strategic Networks</a:t>
            </a:r>
            <a:endParaRPr lang="en-US" dirty="0"/>
          </a:p>
        </p:txBody>
      </p:sp>
      <p:sp>
        <p:nvSpPr>
          <p:cNvPr id="3" name="Content Placeholder 2"/>
          <p:cNvSpPr>
            <a:spLocks noGrp="1"/>
          </p:cNvSpPr>
          <p:nvPr>
            <p:ph idx="1"/>
          </p:nvPr>
        </p:nvSpPr>
        <p:spPr/>
        <p:txBody>
          <a:bodyPr/>
          <a:lstStyle/>
          <a:p>
            <a:r>
              <a:rPr lang="en-US" dirty="0" smtClean="0"/>
              <a:t>Motor difficulties – unable to use keyboard, to scan text, or turn pages</a:t>
            </a:r>
          </a:p>
          <a:p>
            <a:endParaRPr lang="en-US" dirty="0" smtClean="0"/>
          </a:p>
          <a:p>
            <a:r>
              <a:rPr lang="en-US" dirty="0" smtClean="0"/>
              <a:t>Speech difficulties – language challenges in oral presentations</a:t>
            </a:r>
          </a:p>
          <a:p>
            <a:endParaRPr lang="en-US" dirty="0" smtClean="0"/>
          </a:p>
          <a:p>
            <a:r>
              <a:rPr lang="en-US" dirty="0" smtClean="0"/>
              <a:t>Impulsive – difficult to self-monitor and complete tasks</a:t>
            </a:r>
            <a:endParaRPr lang="en-US" dirty="0"/>
          </a:p>
        </p:txBody>
      </p:sp>
    </p:spTree>
    <p:extLst>
      <p:ext uri="{BB962C8B-B14F-4D97-AF65-F5344CB8AC3E}">
        <p14:creationId xmlns:p14="http://schemas.microsoft.com/office/powerpoint/2010/main" val="40071474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Affective Networks</a:t>
            </a:r>
            <a:br>
              <a:rPr lang="en-US" dirty="0" smtClean="0"/>
            </a:br>
            <a:r>
              <a:rPr lang="en-US" dirty="0" smtClean="0"/>
              <a:t>the “why” of learning</a:t>
            </a:r>
            <a:endParaRPr lang="en-US" dirty="0"/>
          </a:p>
        </p:txBody>
      </p:sp>
      <p:sp>
        <p:nvSpPr>
          <p:cNvPr id="3" name="Content Placeholder 2"/>
          <p:cNvSpPr>
            <a:spLocks noGrp="1"/>
          </p:cNvSpPr>
          <p:nvPr>
            <p:ph idx="1"/>
          </p:nvPr>
        </p:nvSpPr>
        <p:spPr>
          <a:xfrm>
            <a:off x="533400" y="1587373"/>
            <a:ext cx="8229600" cy="4525963"/>
          </a:xfrm>
        </p:spPr>
        <p:txBody>
          <a:bodyPr/>
          <a:lstStyle/>
          <a:p>
            <a:r>
              <a:rPr lang="en-US" dirty="0" smtClean="0"/>
              <a:t>Helps us engage in learning</a:t>
            </a:r>
          </a:p>
          <a:p>
            <a:r>
              <a:rPr lang="en-US" dirty="0" smtClean="0"/>
              <a:t>Attach emotional significance to objects and emotions</a:t>
            </a:r>
          </a:p>
          <a:p>
            <a:endParaRPr lang="en-US" dirty="0"/>
          </a:p>
        </p:txBody>
      </p:sp>
      <p:pic>
        <p:nvPicPr>
          <p:cNvPr id="5122" name="Picture 2" descr="Drawing of limbic system of bra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3429000"/>
            <a:ext cx="4648200" cy="268433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p:cNvGraphicFramePr>
            <a:graphicFrameLocks noGrp="1"/>
          </p:cNvGraphicFramePr>
          <p:nvPr>
            <p:extLst>
              <p:ext uri="{D42A27DB-BD31-4B8C-83A1-F6EECF244321}">
                <p14:modId xmlns:p14="http://schemas.microsoft.com/office/powerpoint/2010/main" val="3995874256"/>
              </p:ext>
            </p:extLst>
          </p:nvPr>
        </p:nvGraphicFramePr>
        <p:xfrm>
          <a:off x="457200" y="3733818"/>
          <a:ext cx="2857500" cy="2781300"/>
        </p:xfrm>
        <a:graphic>
          <a:graphicData uri="http://schemas.openxmlformats.org/drawingml/2006/table">
            <a:tbl>
              <a:tblPr/>
              <a:tblGrid>
                <a:gridCol w="2857500"/>
              </a:tblGrid>
              <a:tr h="0">
                <a:tc>
                  <a:txBody>
                    <a:bodyPr/>
                    <a:lstStyle/>
                    <a:p>
                      <a:pPr algn="ctr"/>
                      <a:r>
                        <a:rPr lang="en-US" b="1" dirty="0"/>
                        <a:t>Affective Networks</a:t>
                      </a:r>
                      <a:r>
                        <a:rPr lang="en-US" dirty="0"/>
                        <a:t> </a:t>
                      </a:r>
                    </a:p>
                  </a:txBody>
                  <a:tcPr marL="9525" marR="9525" marT="9525" marB="9525" anchor="ctr">
                    <a:lnL>
                      <a:noFill/>
                    </a:lnL>
                    <a:lnR>
                      <a:noFill/>
                    </a:lnR>
                    <a:lnT>
                      <a:noFill/>
                    </a:lnT>
                    <a:lnB>
                      <a:noFill/>
                    </a:lnB>
                    <a:solidFill>
                      <a:srgbClr val="FFFFFF"/>
                    </a:solidFill>
                  </a:tcPr>
                </a:tc>
              </a:tr>
              <a:tr h="0">
                <a:tc>
                  <a:txBody>
                    <a:bodyPr/>
                    <a:lstStyle/>
                    <a:p>
                      <a:r>
                        <a:rPr lang="en-US" dirty="0"/>
                        <a:t>This medial view of the brain shows the limbic lobe, site of the affective networks. The limbic lobe includes </a:t>
                      </a:r>
                      <a:r>
                        <a:rPr lang="en-US" dirty="0" smtClean="0"/>
                        <a:t>primitive </a:t>
                      </a:r>
                      <a:r>
                        <a:rPr lang="en-US" dirty="0"/>
                        <a:t>cortical tissue (stippled area), the fontal lobes, and underlying cortical structures (hippocampus and dentate </a:t>
                      </a:r>
                      <a:r>
                        <a:rPr lang="en-US" dirty="0" err="1"/>
                        <a:t>gyrus</a:t>
                      </a:r>
                      <a:r>
                        <a:rPr lang="en-US" dirty="0"/>
                        <a:t>, not shown).</a:t>
                      </a:r>
                    </a:p>
                  </a:txBody>
                  <a:tcPr marL="9525" marR="9525" marT="9525" marB="9525" anchor="ctr">
                    <a:lnL>
                      <a:noFill/>
                    </a:lnL>
                    <a:lnR>
                      <a:noFill/>
                    </a:lnR>
                    <a:lnT>
                      <a:noFill/>
                    </a:lnT>
                    <a:lnB>
                      <a:noFill/>
                    </a:lnB>
                    <a:solidFill>
                      <a:srgbClr val="FFFFFF"/>
                    </a:solidFill>
                  </a:tcPr>
                </a:tc>
              </a:tr>
            </a:tbl>
          </a:graphicData>
        </a:graphic>
      </p:graphicFrame>
      <p:sp>
        <p:nvSpPr>
          <p:cNvPr id="6" name="TextBox 5"/>
          <p:cNvSpPr txBox="1"/>
          <p:nvPr/>
        </p:nvSpPr>
        <p:spPr>
          <a:xfrm>
            <a:off x="3810000" y="3745238"/>
            <a:ext cx="1371600" cy="369332"/>
          </a:xfrm>
          <a:prstGeom prst="rect">
            <a:avLst/>
          </a:prstGeom>
          <a:noFill/>
        </p:spPr>
        <p:txBody>
          <a:bodyPr wrap="square" rtlCol="0">
            <a:spAutoFit/>
          </a:bodyPr>
          <a:lstStyle/>
          <a:p>
            <a:r>
              <a:rPr lang="en-US" dirty="0" smtClean="0"/>
              <a:t>Frontal Lobe</a:t>
            </a:r>
            <a:endParaRPr lang="en-US" dirty="0"/>
          </a:p>
        </p:txBody>
      </p:sp>
      <p:sp>
        <p:nvSpPr>
          <p:cNvPr id="7" name="TextBox 6"/>
          <p:cNvSpPr txBox="1"/>
          <p:nvPr/>
        </p:nvSpPr>
        <p:spPr>
          <a:xfrm>
            <a:off x="6324600" y="3124200"/>
            <a:ext cx="1447800" cy="369332"/>
          </a:xfrm>
          <a:prstGeom prst="rect">
            <a:avLst/>
          </a:prstGeom>
          <a:noFill/>
        </p:spPr>
        <p:txBody>
          <a:bodyPr wrap="square" rtlCol="0">
            <a:spAutoFit/>
          </a:bodyPr>
          <a:lstStyle/>
          <a:p>
            <a:r>
              <a:rPr lang="en-US" dirty="0" smtClean="0"/>
              <a:t>Limbic Lobe</a:t>
            </a:r>
            <a:endParaRPr lang="en-US" dirty="0"/>
          </a:p>
        </p:txBody>
      </p:sp>
      <p:cxnSp>
        <p:nvCxnSpPr>
          <p:cNvPr id="9" name="Straight Arrow Connector 8"/>
          <p:cNvCxnSpPr>
            <a:stCxn id="7" idx="2"/>
          </p:cNvCxnSpPr>
          <p:nvPr/>
        </p:nvCxnSpPr>
        <p:spPr>
          <a:xfrm flipH="1">
            <a:off x="6172200" y="3493532"/>
            <a:ext cx="876300" cy="9260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124" name="Picture 4" descr="drawing of limbic syst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8500" y="779463"/>
            <a:ext cx="1905000" cy="1495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546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Individual Differences</a:t>
            </a:r>
            <a:endParaRPr lang="en-US" dirty="0"/>
          </a:p>
        </p:txBody>
      </p:sp>
      <p:sp>
        <p:nvSpPr>
          <p:cNvPr id="3" name="Content Placeholder 2"/>
          <p:cNvSpPr>
            <a:spLocks noGrp="1"/>
          </p:cNvSpPr>
          <p:nvPr>
            <p:ph idx="1"/>
          </p:nvPr>
        </p:nvSpPr>
        <p:spPr>
          <a:xfrm>
            <a:off x="609600" y="1676400"/>
            <a:ext cx="8229600" cy="4525963"/>
          </a:xfrm>
        </p:spPr>
        <p:txBody>
          <a:bodyPr>
            <a:normAutofit fontScale="92500" lnSpcReduction="10000"/>
          </a:bodyPr>
          <a:lstStyle/>
          <a:p>
            <a:endParaRPr lang="en-US" dirty="0" smtClean="0"/>
          </a:p>
          <a:p>
            <a:r>
              <a:rPr lang="en-US" dirty="0" smtClean="0"/>
              <a:t>Students preoccupied with emotional concerns have little left over for learning</a:t>
            </a:r>
          </a:p>
          <a:p>
            <a:endParaRPr lang="en-US" dirty="0" smtClean="0"/>
          </a:p>
          <a:p>
            <a:r>
              <a:rPr lang="en-US" dirty="0" smtClean="0"/>
              <a:t>Severe outside environmental factors can serve as a barrier to learning</a:t>
            </a:r>
          </a:p>
          <a:p>
            <a:endParaRPr lang="en-US" dirty="0"/>
          </a:p>
          <a:p>
            <a:r>
              <a:rPr lang="en-US" dirty="0" smtClean="0"/>
              <a:t>What motivates the student: think about how a child likes to read…</a:t>
            </a:r>
            <a:endParaRPr lang="en-US" dirty="0"/>
          </a:p>
        </p:txBody>
      </p:sp>
      <p:pic>
        <p:nvPicPr>
          <p:cNvPr id="6146" name="Picture 2" descr="C:\Users\Louisa\AppData\Local\Microsoft\Windows\Temporary Internet Files\Content.IE5\AF5ROTP1\MP90042525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0" y="5410200"/>
            <a:ext cx="914400" cy="136096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Louisa\AppData\Local\Microsoft\Windows\Temporary Internet Files\Content.IE5\4AN3F6NM\MP90017881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63032"/>
            <a:ext cx="1216152"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642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TotalTime>
  <Words>480</Words>
  <Application>Microsoft Office PowerPoint</Application>
  <PresentationFormat>On-screen Show (4:3)</PresentationFormat>
  <Paragraphs>125</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Brain Research &amp; Learning Differences</vt:lpstr>
      <vt:lpstr>Recognition Networks the “what” of learning</vt:lpstr>
      <vt:lpstr>Recognition</vt:lpstr>
      <vt:lpstr>Differences in Recognition</vt:lpstr>
      <vt:lpstr>Strategic Networks the “how” of learning</vt:lpstr>
      <vt:lpstr>Strategic Networks</vt:lpstr>
      <vt:lpstr>Individual Differences in Strategic Networks</vt:lpstr>
      <vt:lpstr>Affective Networks the “why” of learning</vt:lpstr>
      <vt:lpstr>Individual Differences</vt:lpstr>
      <vt:lpstr>Implications for Teachers</vt:lpstr>
      <vt:lpstr>Classroom Learning Profile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Louisa</dc:creator>
  <cp:lastModifiedBy>Louisa</cp:lastModifiedBy>
  <cp:revision>8</cp:revision>
  <dcterms:created xsi:type="dcterms:W3CDTF">2011-09-24T13:23:44Z</dcterms:created>
  <dcterms:modified xsi:type="dcterms:W3CDTF">2011-09-24T15:55:50Z</dcterms:modified>
</cp:coreProperties>
</file>